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  <p:embeddedFont>
      <p:font typeface="Merriweather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Merriweather-bold.fntdata"/><Relationship Id="rId16" Type="http://schemas.openxmlformats.org/officeDocument/2006/relationships/font" Target="fonts/Merriweather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erriweather-boldItalic.fntdata"/><Relationship Id="rId6" Type="http://schemas.openxmlformats.org/officeDocument/2006/relationships/slide" Target="slides/slide1.xml"/><Relationship Id="rId18" Type="http://schemas.openxmlformats.org/officeDocument/2006/relationships/font" Target="fonts/Merriweather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526f407b64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526f407b64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526f407b64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526f407b64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526f407b64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526f407b64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526f407b64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526f407b64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526f407b64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526f407b64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eCommerce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powered by GPT 4.0</a:t>
            </a:r>
            <a:endParaRPr sz="2000"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4844525" y="40116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Sandeep Joshi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NEON IT SOLUTIONS LLC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7F7F8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7F7F8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7F7F8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7F7F8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7F7F8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 Benefits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7F7F8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  <a:solidFill>
            <a:schemeClr val="lt1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74151"/>
              </a:solidFill>
              <a:highlight>
                <a:schemeClr val="lt1"/>
              </a:highlight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200"/>
              <a:buChar char="●"/>
            </a:pPr>
            <a:r>
              <a:rPr lang="en-GB" sz="1200">
                <a:solidFill>
                  <a:srgbClr val="374151"/>
                </a:solidFill>
                <a:highlight>
                  <a:schemeClr val="lt1"/>
                </a:highlight>
              </a:rPr>
              <a:t>Enhanced customer support: Utilize Chat GPT to provide instant and personalized customer support, answering queries and addressing concerns.</a:t>
            </a:r>
            <a:endParaRPr sz="1200">
              <a:solidFill>
                <a:srgbClr val="374151"/>
              </a:solidFill>
              <a:highlight>
                <a:schemeClr val="lt1"/>
              </a:highlight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200"/>
              <a:buChar char="●"/>
            </a:pPr>
            <a:r>
              <a:rPr lang="en-GB" sz="1200">
                <a:solidFill>
                  <a:srgbClr val="374151"/>
                </a:solidFill>
                <a:highlight>
                  <a:schemeClr val="lt1"/>
                </a:highlight>
              </a:rPr>
              <a:t>24/7 availability: With Chat GPT, businesses can offer round-the-clock support to their customers, regardless of time zones or operating hours.</a:t>
            </a:r>
            <a:endParaRPr sz="1200">
              <a:solidFill>
                <a:srgbClr val="374151"/>
              </a:solidFill>
              <a:highlight>
                <a:schemeClr val="lt1"/>
              </a:highlight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200"/>
              <a:buChar char="●"/>
            </a:pPr>
            <a:r>
              <a:rPr lang="en-GB" sz="1200">
                <a:solidFill>
                  <a:srgbClr val="374151"/>
                </a:solidFill>
                <a:highlight>
                  <a:schemeClr val="lt1"/>
                </a:highlight>
              </a:rPr>
              <a:t>Scalability: Easily handle a high volume of customer inquiries without increasing staffing levels, thanks to the automated nature of Chat GPT.</a:t>
            </a:r>
            <a:endParaRPr sz="1200">
              <a:solidFill>
                <a:srgbClr val="374151"/>
              </a:solidFill>
              <a:highlight>
                <a:schemeClr val="lt1"/>
              </a:highlight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200"/>
              <a:buChar char="●"/>
            </a:pPr>
            <a:r>
              <a:rPr lang="en-GB" sz="1200">
                <a:solidFill>
                  <a:srgbClr val="374151"/>
                </a:solidFill>
                <a:highlight>
                  <a:schemeClr val="lt1"/>
                </a:highlight>
              </a:rPr>
              <a:t>Increased customer engagement: Interactive conversations with Chat GPT can enhance the overall customer experience and drive engagement.</a:t>
            </a:r>
            <a:endParaRPr sz="1200">
              <a:solidFill>
                <a:srgbClr val="37415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Use Cases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200"/>
              <a:buChar char="●"/>
            </a:pPr>
            <a:r>
              <a:rPr lang="en-GB" sz="1200">
                <a:solidFill>
                  <a:srgbClr val="374151"/>
                </a:solidFill>
                <a:highlight>
                  <a:schemeClr val="lt1"/>
                </a:highlight>
              </a:rPr>
              <a:t>Order tracking and status updates: Show how Chat GPT can retrieve and communicate order information to customers, reducing the need for manual tracking.</a:t>
            </a:r>
            <a:endParaRPr sz="1200">
              <a:solidFill>
                <a:srgbClr val="374151"/>
              </a:solidFill>
              <a:highlight>
                <a:schemeClr val="lt1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200"/>
              <a:buChar char="●"/>
            </a:pPr>
            <a:r>
              <a:rPr lang="en-GB" sz="1200">
                <a:solidFill>
                  <a:srgbClr val="374151"/>
                </a:solidFill>
                <a:highlight>
                  <a:schemeClr val="lt1"/>
                </a:highlight>
              </a:rPr>
              <a:t>Product recommendations: Demonstrate how Chat GPT can leverage customer preferences and historical data to provide personalized product recommendations.</a:t>
            </a:r>
            <a:endParaRPr sz="1200">
              <a:solidFill>
                <a:srgbClr val="374151"/>
              </a:solidFill>
              <a:highlight>
                <a:schemeClr val="lt1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200"/>
              <a:buChar char="●"/>
            </a:pPr>
            <a:r>
              <a:rPr lang="en-GB" sz="1200">
                <a:solidFill>
                  <a:srgbClr val="374151"/>
                </a:solidFill>
                <a:highlight>
                  <a:schemeClr val="lt1"/>
                </a:highlight>
              </a:rPr>
              <a:t>Frequently Asked Questions (FAQs): Explain how Chat GPT can assist with handling common customer inquiries by automatically retrieving information from the Shopify store.</a:t>
            </a:r>
            <a:endParaRPr sz="1200">
              <a:solidFill>
                <a:srgbClr val="374151"/>
              </a:solidFill>
              <a:highlight>
                <a:schemeClr val="lt1"/>
              </a:highlight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>
                <a:highlight>
                  <a:schemeClr val="lt1"/>
                </a:highlight>
              </a:rPr>
              <a:t>SEO - Dynamic description and keyword generation powered by analytics</a:t>
            </a:r>
            <a:endParaRPr>
              <a:highlight>
                <a:schemeClr val="lt1"/>
              </a:highlight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>
                <a:highlight>
                  <a:schemeClr val="lt1"/>
                </a:highlight>
              </a:rPr>
              <a:t>Reconciliation - GPT enabled sales/order/fulfillment/payment reconciliation</a:t>
            </a:r>
            <a:endParaRPr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Best Practices</a:t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200"/>
              <a:buChar char="●"/>
            </a:pPr>
            <a:r>
              <a:rPr lang="en-GB" sz="1200">
                <a:solidFill>
                  <a:srgbClr val="374151"/>
                </a:solidFill>
                <a:highlight>
                  <a:schemeClr val="lt1"/>
                </a:highlight>
              </a:rPr>
              <a:t>Training the model: Discuss the importance of training Chat GPT with relevant data to ensure accurate responses.</a:t>
            </a:r>
            <a:endParaRPr sz="1200">
              <a:solidFill>
                <a:srgbClr val="374151"/>
              </a:solidFill>
              <a:highlight>
                <a:schemeClr val="lt1"/>
              </a:highlight>
            </a:endParaRPr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200"/>
              <a:buChar char="●"/>
            </a:pPr>
            <a:r>
              <a:rPr lang="en-GB" sz="1200">
                <a:solidFill>
                  <a:srgbClr val="374151"/>
                </a:solidFill>
                <a:highlight>
                  <a:schemeClr val="lt1"/>
                </a:highlight>
              </a:rPr>
              <a:t>Monitoring and refining: Emphasize the need to monitor conversations and refine the integration based on user feedback and evolving customer needs.</a:t>
            </a:r>
            <a:endParaRPr sz="1200">
              <a:solidFill>
                <a:srgbClr val="374151"/>
              </a:solidFill>
              <a:highlight>
                <a:schemeClr val="lt1"/>
              </a:highlight>
            </a:endParaRPr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200"/>
              <a:buChar char="●"/>
            </a:pPr>
            <a:r>
              <a:rPr lang="en-GB" sz="1200">
                <a:solidFill>
                  <a:srgbClr val="374151"/>
                </a:solidFill>
                <a:highlight>
                  <a:schemeClr val="lt1"/>
                </a:highlight>
              </a:rPr>
              <a:t>Human supervision: Highlight the role of human oversight in maintaining quality and stepping in when Chat GPT encounters complex or sensitive issues.</a:t>
            </a:r>
            <a:endParaRPr sz="1200">
              <a:solidFill>
                <a:srgbClr val="374151"/>
              </a:solidFill>
              <a:highlight>
                <a:schemeClr val="lt1"/>
              </a:highlight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Case Studies</a:t>
            </a:r>
            <a:endParaRPr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1475" y="519137"/>
            <a:ext cx="767925" cy="85722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/>
          <p:nvPr/>
        </p:nvSpPr>
        <p:spPr>
          <a:xfrm>
            <a:off x="5831500" y="634250"/>
            <a:ext cx="1367700" cy="627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    ShopGPT Adapter</a:t>
            </a:r>
            <a:endParaRPr sz="900">
              <a:solidFill>
                <a:schemeClr val="dk1"/>
              </a:solidFill>
            </a:endParaRPr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95650" y="607405"/>
            <a:ext cx="1367700" cy="68069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Google Shape;92;p17"/>
          <p:cNvCxnSpPr>
            <a:stCxn id="90" idx="3"/>
            <a:endCxn id="91" idx="1"/>
          </p:cNvCxnSpPr>
          <p:nvPr/>
        </p:nvCxnSpPr>
        <p:spPr>
          <a:xfrm>
            <a:off x="7199200" y="947750"/>
            <a:ext cx="496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3" name="Google Shape;93;p17"/>
          <p:cNvCxnSpPr>
            <a:stCxn id="90" idx="1"/>
            <a:endCxn id="89" idx="3"/>
          </p:cNvCxnSpPr>
          <p:nvPr/>
        </p:nvCxnSpPr>
        <p:spPr>
          <a:xfrm rot="10800000">
            <a:off x="5229400" y="947750"/>
            <a:ext cx="602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4" name="Google Shape;94;p17"/>
          <p:cNvSpPr txBox="1"/>
          <p:nvPr/>
        </p:nvSpPr>
        <p:spPr>
          <a:xfrm>
            <a:off x="99400" y="1505200"/>
            <a:ext cx="424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Dynamic description/tagline generation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4524200" y="2107300"/>
            <a:ext cx="41544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Highlights: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Neon ShopGPT adapter integrates with your web-analytics to refine/regenerate product tag/</a:t>
            </a:r>
            <a:r>
              <a:rPr lang="en-GB">
                <a:latin typeface="Roboto"/>
                <a:ea typeface="Roboto"/>
                <a:cs typeface="Roboto"/>
                <a:sym typeface="Roboto"/>
              </a:rPr>
              <a:t>keyword</a:t>
            </a:r>
            <a:r>
              <a:rPr lang="en-GB">
                <a:latin typeface="Roboto"/>
                <a:ea typeface="Roboto"/>
                <a:cs typeface="Roboto"/>
                <a:sym typeface="Roboto"/>
              </a:rPr>
              <a:t> or descriptions based on trends e.g. black friday, holiday season etc.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Fully automated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Case Studies</a:t>
            </a:r>
            <a:endParaRPr/>
          </a:p>
        </p:txBody>
      </p:sp>
      <p:pic>
        <p:nvPicPr>
          <p:cNvPr id="101" name="Google Shape;10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1475" y="519137"/>
            <a:ext cx="767925" cy="85722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8"/>
          <p:cNvSpPr/>
          <p:nvPr/>
        </p:nvSpPr>
        <p:spPr>
          <a:xfrm>
            <a:off x="5831500" y="634250"/>
            <a:ext cx="1367700" cy="627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    ShopGPT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Recon Adapter</a:t>
            </a:r>
            <a:endParaRPr sz="900">
              <a:solidFill>
                <a:schemeClr val="dk1"/>
              </a:solidFill>
            </a:endParaRPr>
          </a:p>
        </p:txBody>
      </p:sp>
      <p:cxnSp>
        <p:nvCxnSpPr>
          <p:cNvPr id="103" name="Google Shape;103;p18"/>
          <p:cNvCxnSpPr>
            <a:stCxn id="102" idx="3"/>
            <a:endCxn id="104" idx="1"/>
          </p:cNvCxnSpPr>
          <p:nvPr/>
        </p:nvCxnSpPr>
        <p:spPr>
          <a:xfrm>
            <a:off x="7199200" y="947750"/>
            <a:ext cx="496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04" name="Google Shape;10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95650" y="607405"/>
            <a:ext cx="1367700" cy="68069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5" name="Google Shape;105;p18"/>
          <p:cNvCxnSpPr>
            <a:stCxn id="102" idx="1"/>
            <a:endCxn id="101" idx="3"/>
          </p:cNvCxnSpPr>
          <p:nvPr/>
        </p:nvCxnSpPr>
        <p:spPr>
          <a:xfrm rot="10800000">
            <a:off x="5229400" y="947750"/>
            <a:ext cx="602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6" name="Google Shape;106;p18"/>
          <p:cNvSpPr txBox="1"/>
          <p:nvPr/>
        </p:nvSpPr>
        <p:spPr>
          <a:xfrm>
            <a:off x="99400" y="1505200"/>
            <a:ext cx="424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GPT enabled reconciliation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4572000" y="2958800"/>
            <a:ext cx="41544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Highlights</a:t>
            </a:r>
            <a:r>
              <a:rPr lang="en-GB">
                <a:latin typeface="Roboto"/>
                <a:ea typeface="Roboto"/>
                <a:cs typeface="Roboto"/>
                <a:sym typeface="Roboto"/>
              </a:rPr>
              <a:t>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Train models on product specific data using a fully automated pipeline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Perform recon activities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8" name="Google Shape;108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31425" y="1671080"/>
            <a:ext cx="767925" cy="74049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9" name="Google Shape;109;p18"/>
          <p:cNvCxnSpPr>
            <a:stCxn id="108" idx="0"/>
            <a:endCxn id="102" idx="2"/>
          </p:cNvCxnSpPr>
          <p:nvPr/>
        </p:nvCxnSpPr>
        <p:spPr>
          <a:xfrm rot="10800000">
            <a:off x="6515388" y="1261280"/>
            <a:ext cx="0" cy="40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0" name="Google Shape;110;p18"/>
          <p:cNvCxnSpPr>
            <a:stCxn id="104" idx="1"/>
            <a:endCxn id="102" idx="3"/>
          </p:cNvCxnSpPr>
          <p:nvPr/>
        </p:nvCxnSpPr>
        <p:spPr>
          <a:xfrm rot="10800000">
            <a:off x="7199150" y="947752"/>
            <a:ext cx="496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1" name="Google Shape;111;p18"/>
          <p:cNvCxnSpPr>
            <a:stCxn id="101" idx="3"/>
            <a:endCxn id="102" idx="1"/>
          </p:cNvCxnSpPr>
          <p:nvPr/>
        </p:nvCxnSpPr>
        <p:spPr>
          <a:xfrm>
            <a:off x="5229400" y="947750"/>
            <a:ext cx="602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